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94" r:id="rId5"/>
    <p:sldId id="303" r:id="rId6"/>
    <p:sldId id="304" r:id="rId7"/>
    <p:sldId id="305" r:id="rId8"/>
    <p:sldId id="306" r:id="rId9"/>
    <p:sldId id="307" r:id="rId10"/>
    <p:sldId id="308" r:id="rId11"/>
    <p:sldId id="312" r:id="rId12"/>
    <p:sldId id="311" r:id="rId13"/>
    <p:sldId id="310" r:id="rId14"/>
    <p:sldId id="309" r:id="rId15"/>
    <p:sldId id="313" r:id="rId16"/>
    <p:sldId id="316" r:id="rId17"/>
    <p:sldId id="315" r:id="rId18"/>
    <p:sldId id="314" r:id="rId19"/>
    <p:sldId id="318" r:id="rId2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 Frew" initials="JF" lastIdx="17" clrIdx="0">
    <p:extLst/>
  </p:cmAuthor>
  <p:cmAuthor id="2" name="Jenni Steele" initials="JS" lastIdx="13" clrIdx="1">
    <p:extLst/>
  </p:cmAuthor>
  <p:cmAuthor id="3" name="Patrick  Gavin" initials="PG" lastIdx="1" clrIdx="2">
    <p:extLst>
      <p:ext uri="{19B8F6BF-5375-455C-9EA6-DF929625EA0E}">
        <p15:presenceInfo xmlns:p15="http://schemas.microsoft.com/office/powerpoint/2012/main" userId="Patrick  Gav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A65"/>
    <a:srgbClr val="0F763C"/>
    <a:srgbClr val="A0BAE4"/>
    <a:srgbClr val="C7D6EF"/>
    <a:srgbClr val="DBE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92430D7-3CB1-4EB9-9CFC-6E1BA87180C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195F9D1-4AC3-472A-B5A8-1037507C6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99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97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50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ignature Powerpoint Inside 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64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5869411" y="6265874"/>
            <a:ext cx="2955216" cy="4001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ts val="3300"/>
              </a:lnSpc>
            </a:pPr>
            <a:r>
              <a:rPr lang="en-US" sz="1200" b="1">
                <a:solidFill>
                  <a:schemeClr val="bg1"/>
                </a:solidFill>
                <a:latin typeface="+mj-lt"/>
                <a:cs typeface="Arial"/>
              </a:rPr>
              <a:t>www.SignatureSystemsGroup.com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877" y="191816"/>
            <a:ext cx="2283057" cy="4764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-74497"/>
            <a:ext cx="8229600" cy="1143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707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5869411" y="6265874"/>
            <a:ext cx="2955216" cy="4001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ts val="3300"/>
              </a:lnSpc>
            </a:pPr>
            <a:r>
              <a:rPr lang="en-US" sz="1200" b="1">
                <a:solidFill>
                  <a:schemeClr val="bg1"/>
                </a:solidFill>
                <a:latin typeface="+mj-lt"/>
                <a:cs typeface="Arial"/>
              </a:rPr>
              <a:t>www.SignatureSystemsGroup.com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877" y="191816"/>
            <a:ext cx="2283057" cy="4764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848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780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18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6255"/>
            <a:ext cx="6259484" cy="565266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39338"/>
            <a:ext cx="5111750" cy="5186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39338"/>
            <a:ext cx="3008313" cy="5186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017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7527"/>
            <a:ext cx="5486400" cy="37300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57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7D6EF"/>
            </a:gs>
            <a:gs pos="54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ignature Powerpoint Inside 4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64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869411" y="6265874"/>
            <a:ext cx="2955216" cy="4001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ts val="3300"/>
              </a:lnSpc>
            </a:pPr>
            <a:r>
              <a:rPr lang="en-US" sz="1200" b="1">
                <a:solidFill>
                  <a:schemeClr val="bg1"/>
                </a:solidFill>
                <a:latin typeface="+mj-lt"/>
                <a:cs typeface="Arial"/>
              </a:rPr>
              <a:t>www.SignatureSystemsGroup.com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877" y="191816"/>
            <a:ext cx="2283057" cy="4764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91816"/>
            <a:ext cx="6238812" cy="658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19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6022-2DD9-4BCE-AC53-AE9BAC49C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29752"/>
            <a:ext cx="7772400" cy="2387600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Engagement Survey Results</a:t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7C8DDF-F86E-4EBC-8C73-223C54A0B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40025"/>
            <a:ext cx="6858000" cy="15554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August 2017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13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Relationships With Each Other &amp;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Employees want more connection to each other and the community</a:t>
            </a:r>
            <a:endParaRPr lang="en-US" sz="1400" dirty="0"/>
          </a:p>
          <a:p>
            <a:pPr marL="0" lvl="0" indent="0">
              <a:buNone/>
            </a:pP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Question: </a:t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“Working at Signature allows me to make the kind of positive difference I want to make in the world”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Answer: </a:t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41% favorable; 46% neutral; 13% negative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(this was our </a:t>
            </a:r>
            <a:r>
              <a:rPr lang="en-US" u="sng" dirty="0">
                <a:solidFill>
                  <a:schemeClr val="tx2">
                    <a:lumMod val="75000"/>
                  </a:schemeClr>
                </a:solidFill>
              </a:rPr>
              <a:t>lowest-rated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area)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/>
              <a:t>Numerous comments requesting more employee social events</a:t>
            </a:r>
          </a:p>
          <a:p>
            <a:pPr lvl="1"/>
            <a:r>
              <a:rPr lang="en-US" dirty="0"/>
              <a:t>barbecues, ballgames, and other outings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0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Translating Data Into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r>
              <a:rPr lang="en-US" dirty="0"/>
              <a:t>The leadership team is committing to improving four key “relationships”</a:t>
            </a:r>
          </a:p>
          <a:p>
            <a:pPr lvl="1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Employees and managers</a:t>
            </a:r>
          </a:p>
          <a:p>
            <a:pPr lvl="1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Between departments</a:t>
            </a:r>
          </a:p>
          <a:p>
            <a:pPr lvl="1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Employees and company</a:t>
            </a:r>
          </a:p>
          <a:p>
            <a:pPr lvl="1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Company and community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53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Employees and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Feedback and Empowerment</a:t>
            </a:r>
            <a:br>
              <a:rPr lang="en-US" b="1" dirty="0"/>
            </a:br>
            <a:r>
              <a:rPr lang="en-US" dirty="0"/>
              <a:t>Pushing information, empowerment and accountability to all levels of the organization. </a:t>
            </a: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More frequent discussions between managers and employees regarding responsibilities, performance, and  career development opportunities</a:t>
            </a: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Involving employees in decisions on how they achieve their goals and objectives.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Employees encouraged to raise offer ideas and take initiative within their area of responsibilities 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517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Relationships Between Departments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Communication and Collaboration</a:t>
            </a:r>
            <a:endParaRPr lang="en-US" sz="1400" b="1" dirty="0"/>
          </a:p>
          <a:p>
            <a:pPr marL="0" lvl="0" indent="0">
              <a:buNone/>
            </a:pPr>
            <a:endParaRPr lang="en-US" sz="1500" dirty="0"/>
          </a:p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Sales Leadership Council </a:t>
            </a:r>
            <a:r>
              <a:rPr lang="en-US" sz="2800" dirty="0"/>
              <a:t>aligns sales operations</a:t>
            </a:r>
          </a:p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Operations Leadership Council (OLC)</a:t>
            </a:r>
            <a:r>
              <a:rPr lang="en-US" sz="2800" b="1" i="1" dirty="0"/>
              <a:t> </a:t>
            </a:r>
            <a:r>
              <a:rPr lang="en-US" sz="2800" dirty="0"/>
              <a:t>will do same</a:t>
            </a:r>
          </a:p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More frequent team/department meetings</a:t>
            </a:r>
          </a:p>
          <a:p>
            <a:pPr lvl="1"/>
            <a:r>
              <a:rPr lang="en-US" dirty="0"/>
              <a:t>keeping informed of day-to-day and strategy</a:t>
            </a:r>
          </a:p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“Suggestion Boxes” to be installed (plus on-line)</a:t>
            </a:r>
          </a:p>
          <a:p>
            <a:pPr lvl="1"/>
            <a:r>
              <a:rPr lang="en-US" dirty="0"/>
              <a:t>More easily share ideas on improvements and concerns with management.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17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Relationships With The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/>
              <a:t>Recognition and Appreciation</a:t>
            </a:r>
            <a:br>
              <a:rPr lang="en-US" dirty="0"/>
            </a:br>
            <a:r>
              <a:rPr lang="en-US" sz="2600" i="1" dirty="0">
                <a:solidFill>
                  <a:schemeClr val="accent1">
                    <a:lumMod val="50000"/>
                  </a:schemeClr>
                </a:solidFill>
              </a:rPr>
              <a:t>Celebrating the many “unsung” acts of outstanding customer service, collaboration, and innovation</a:t>
            </a:r>
            <a:br>
              <a:rPr lang="en-US" sz="2600" dirty="0"/>
            </a:br>
            <a:endParaRPr lang="en-US" sz="2600" dirty="0"/>
          </a:p>
          <a:p>
            <a:pPr lvl="1"/>
            <a:r>
              <a:rPr lang="en-US" b="1" i="1" dirty="0"/>
              <a:t>Informal – </a:t>
            </a:r>
            <a:r>
              <a:rPr lang="en-US" dirty="0"/>
              <a:t>Managers are encouraged to recognize outstanding efforts in a variety of ways (public and private recognition)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i="1" dirty="0"/>
              <a:t>Formal – </a:t>
            </a:r>
            <a:r>
              <a:rPr lang="en-US" dirty="0"/>
              <a:t>Adding more frequent recognition of long-serving employees (starting at 3-year level)</a:t>
            </a:r>
          </a:p>
          <a:p>
            <a:pPr lvl="2"/>
            <a:r>
              <a:rPr lang="en-US" u="sng" dirty="0"/>
              <a:t>In addition </a:t>
            </a:r>
            <a:r>
              <a:rPr lang="en-US" dirty="0"/>
              <a:t>to current 5-, 10-year recognition at holidays</a:t>
            </a:r>
          </a:p>
          <a:p>
            <a:pPr lvl="2"/>
            <a:r>
              <a:rPr lang="en-US" dirty="0"/>
              <a:t>Details to be announced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21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Relationships With Each Other &amp;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47" y="973395"/>
            <a:ext cx="8595306" cy="468998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/>
              <a:t>It’s All About Connecting</a:t>
            </a:r>
            <a:br>
              <a:rPr lang="en-US" b="1" dirty="0"/>
            </a:br>
            <a:r>
              <a:rPr lang="en-US" sz="2600" i="1" dirty="0">
                <a:solidFill>
                  <a:schemeClr val="accent1">
                    <a:lumMod val="50000"/>
                  </a:schemeClr>
                </a:solidFill>
              </a:rPr>
              <a:t>Important for people to get to know each other better – and to feel we’re contributing to the community. </a:t>
            </a:r>
            <a:endParaRPr lang="en-US" dirty="0"/>
          </a:p>
          <a:p>
            <a:pPr lvl="1"/>
            <a:r>
              <a:rPr lang="en-US" b="1" i="1" dirty="0"/>
              <a:t>Social Functions – </a:t>
            </a:r>
            <a:r>
              <a:rPr lang="en-US" sz="2600" dirty="0"/>
              <a:t>We’re encouraging managers to host employee luncheons, barbecues, social events, etc.</a:t>
            </a:r>
            <a:endParaRPr lang="en-US" dirty="0"/>
          </a:p>
          <a:p>
            <a:pPr lvl="1"/>
            <a:r>
              <a:rPr lang="en-US" b="1" i="1" dirty="0"/>
              <a:t>Volunteering – </a:t>
            </a:r>
          </a:p>
          <a:p>
            <a:pPr lvl="2"/>
            <a:r>
              <a:rPr lang="en-US" dirty="0"/>
              <a:t>Heard  strong </a:t>
            </a:r>
            <a:r>
              <a:rPr lang="en-US" i="1" dirty="0"/>
              <a:t>c</a:t>
            </a:r>
            <a:r>
              <a:rPr lang="en-US" dirty="0"/>
              <a:t>all for volunteering </a:t>
            </a:r>
          </a:p>
          <a:p>
            <a:pPr lvl="2"/>
            <a:r>
              <a:rPr lang="en-US" dirty="0"/>
              <a:t>Red Cross, United Way, local food drive, etc. </a:t>
            </a:r>
          </a:p>
          <a:p>
            <a:pPr lvl="1"/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Encouraging anyone interested to propose/organize volunteer and charity initiatives at local level</a:t>
            </a:r>
          </a:p>
          <a:p>
            <a:pPr lvl="2"/>
            <a:r>
              <a:rPr lang="en-US" dirty="0"/>
              <a:t>Please clear with manager/HR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61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Looking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44097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Thank You</a:t>
            </a:r>
            <a:br>
              <a:rPr lang="en-US" b="1" u="sng" dirty="0"/>
            </a:br>
            <a:br>
              <a:rPr lang="en-US" b="1" dirty="0"/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We thank you for participating in the survey – and for your efforts building our company every day.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We’re excited to act on your feedback as we continue to transform Signature’s culture and operations to become the strongest and most successful company we can be!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n-US" dirty="0"/>
            </a:br>
            <a:r>
              <a:rPr lang="en-US" b="1" i="1" dirty="0"/>
              <a:t>Leadership Team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1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/>
              <a:t>Thank you for participating in Signature’s first Employee Engagement Survey</a:t>
            </a:r>
            <a:r>
              <a:rPr lang="en-US" dirty="0"/>
              <a:t>  </a:t>
            </a:r>
          </a:p>
          <a:p>
            <a:pPr marL="0" indent="0" algn="ctr">
              <a:buNone/>
            </a:pPr>
            <a:endParaRPr lang="en-US" sz="1400" dirty="0"/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87% of employees participated</a:t>
            </a:r>
          </a:p>
          <a:p>
            <a:pPr lvl="1"/>
            <a:r>
              <a:rPr lang="en-US" dirty="0"/>
              <a:t>Well-above Culture Amp’s first-time average</a:t>
            </a:r>
          </a:p>
          <a:p>
            <a:pPr lvl="1"/>
            <a:r>
              <a:rPr lang="en-US" dirty="0"/>
              <a:t>More than 200 “comments” submitted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9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Defining “Engagement”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r>
              <a:rPr lang="en-US" dirty="0"/>
              <a:t>Culture Amp defines engagement as:</a:t>
            </a:r>
          </a:p>
          <a:p>
            <a:pPr lvl="1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“The level of connection, motivation and commitment a person feels for the place they work”</a:t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/>
              <a:t>Research indicates that a company with high engagement is likely to be:</a:t>
            </a:r>
          </a:p>
          <a:p>
            <a:pPr lvl="1"/>
            <a:r>
              <a:rPr lang="en-US" dirty="0"/>
              <a:t>successful, profitable, and a great place to work – which is exactly what we’re aiming for.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8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How Engaged Are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have a 70% engagement rating</a:t>
            </a:r>
          </a:p>
          <a:p>
            <a:pPr lvl="1"/>
            <a:r>
              <a:rPr lang="en-US" dirty="0"/>
              <a:t>On-par with average for U.S.-based companies.  </a:t>
            </a:r>
          </a:p>
          <a:p>
            <a:pPr lvl="1"/>
            <a:r>
              <a:rPr lang="en-US" dirty="0"/>
              <a:t>Engagement levels varied across locations and departments.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Engagement By Location and Department</a:t>
            </a:r>
          </a:p>
        </p:txBody>
      </p:sp>
      <p:pic>
        <p:nvPicPr>
          <p:cNvPr id="2050" name="Picture 12">
            <a:extLst>
              <a:ext uri="{FF2B5EF4-FFF2-40B4-BE49-F238E27FC236}">
                <a16:creationId xmlns:a16="http://schemas.microsoft.com/office/drawing/2014/main" id="{799BAA35-727F-41F0-88D5-AFFC632F8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7" t="35677" r="12224" b="50708"/>
          <a:stretch>
            <a:fillRect/>
          </a:stretch>
        </p:blipFill>
        <p:spPr bwMode="auto">
          <a:xfrm>
            <a:off x="51619" y="1265360"/>
            <a:ext cx="8554064" cy="108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6">
            <a:extLst>
              <a:ext uri="{FF2B5EF4-FFF2-40B4-BE49-F238E27FC236}">
                <a16:creationId xmlns:a16="http://schemas.microsoft.com/office/drawing/2014/main" id="{54652E0C-B2BF-4B21-828F-6720A2595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8" t="45609" r="9167" b="27026"/>
          <a:stretch>
            <a:fillRect/>
          </a:stretch>
        </p:blipFill>
        <p:spPr bwMode="auto">
          <a:xfrm>
            <a:off x="162233" y="3170359"/>
            <a:ext cx="8686799" cy="211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21DAB9-2C24-43F8-A0AA-241D1ECFA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4967" y="926805"/>
            <a:ext cx="421803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Location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737E04-FA7E-4F19-80F3-789D07733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7202" y="2623061"/>
            <a:ext cx="271670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alt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Department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16F85F-3B90-4B10-86F3-FC2DC3D99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7475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6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Key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r>
              <a:rPr lang="en-US" dirty="0"/>
              <a:t>Many aspects of the company are seen very favorably, including:</a:t>
            </a:r>
            <a:endParaRPr lang="en-US" sz="1400" dirty="0"/>
          </a:p>
          <a:p>
            <a:endParaRPr lang="en-US" sz="1200" dirty="0"/>
          </a:p>
          <a:p>
            <a:pPr lvl="2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Workloads are divided fairly </a:t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(71% favorable)</a:t>
            </a:r>
          </a:p>
          <a:p>
            <a:pPr lvl="2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Knowing what you need to do to be successful in your job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(86% favorable)</a:t>
            </a:r>
          </a:p>
          <a:p>
            <a:pPr lvl="2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Ability to arrange time-off when needed </a:t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(90% favorable)</a:t>
            </a:r>
          </a:p>
          <a:p>
            <a:pPr lvl="2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Seeing yourself working at Signature in 2+ years </a:t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(69% favorable, 7 points </a:t>
            </a:r>
            <a:r>
              <a:rPr lang="en-US" u="sng" dirty="0">
                <a:solidFill>
                  <a:schemeClr val="tx2">
                    <a:lumMod val="75000"/>
                  </a:schemeClr>
                </a:solidFill>
              </a:rPr>
              <a:t>above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benchmark)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67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Relationships Between </a:t>
            </a:r>
            <a:r>
              <a:rPr lang="en-US" sz="2400" b="1" dirty="0" err="1"/>
              <a:t>Ee’s</a:t>
            </a:r>
            <a:r>
              <a:rPr lang="en-US" sz="2400" b="1" dirty="0"/>
              <a:t> and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1884"/>
            <a:ext cx="8949267" cy="506427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Employees want </a:t>
            </a:r>
            <a:r>
              <a:rPr lang="en-US" u="sng" dirty="0"/>
              <a:t>more frequent communication and</a:t>
            </a:r>
            <a:r>
              <a:rPr lang="en-US" dirty="0"/>
              <a:t> </a:t>
            </a:r>
            <a:r>
              <a:rPr lang="en-US" u="sng" dirty="0"/>
              <a:t>performance feedback from manager</a:t>
            </a:r>
          </a:p>
          <a:p>
            <a:pPr lvl="2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Question: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“My manager gives me useful feedback on how well I am performing”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Answer: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66% favorable; 20% neutral; 14% negative </a:t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(8 pts </a:t>
            </a:r>
            <a:r>
              <a:rPr lang="en-US" i="1" u="sng" dirty="0">
                <a:solidFill>
                  <a:schemeClr val="tx2">
                    <a:lumMod val="75000"/>
                  </a:schemeClr>
                </a:solidFill>
              </a:rPr>
              <a:t>below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US average)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/>
              <a:t>Desire for enhanced opportunities to grow and develop skills and career paths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87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Relationships Between Departments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061884"/>
            <a:ext cx="8595306" cy="506427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Employees want better communication and collaboration between departments</a:t>
            </a:r>
          </a:p>
          <a:p>
            <a:pPr lvl="1"/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Question: </a:t>
            </a:r>
            <a:b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“Other departments collaborate well to get the job done”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Answer: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sz="24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51% favorable; 20% neutral; 29% negative </a:t>
            </a:r>
            <a:br>
              <a:rPr lang="en-US" sz="24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(13 pts </a:t>
            </a:r>
            <a:r>
              <a:rPr lang="en-US" sz="2400" i="1" u="sng" dirty="0">
                <a:solidFill>
                  <a:schemeClr val="tx2">
                    <a:lumMod val="75000"/>
                  </a:schemeClr>
                </a:solidFill>
              </a:rPr>
              <a:t>below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 US average)</a:t>
            </a:r>
            <a:br>
              <a:rPr lang="en-US" sz="2400" i="1" dirty="0"/>
            </a:b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49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295C-9AC8-4B12-80D1-53FF0FD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Relationship With The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662-16FE-4F37-B7EB-05210CED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47" y="1120878"/>
            <a:ext cx="8595306" cy="506427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Employees are hopeful about the new leadership approach</a:t>
            </a:r>
          </a:p>
          <a:p>
            <a:r>
              <a:rPr lang="en-US" dirty="0"/>
              <a:t>But we need to keep working hard to maintain your trust</a:t>
            </a:r>
          </a:p>
          <a:p>
            <a:pPr lvl="1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Question: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“I am more comfortable and confident with the company’s direction, leadership, and culture as compared to six months ago.”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Answer: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76% favorable; 19% neutral; 5% negative</a:t>
            </a:r>
          </a:p>
          <a:p>
            <a:pPr marL="457200" lvl="1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/>
              <a:t>Employees want a culture that recognizes and rewards efforts in customer service, quality, and teamwork.</a:t>
            </a:r>
          </a:p>
          <a:p>
            <a:pPr lvl="1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Question: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“I receive appropriate recognition for good work at Signature”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Answer: </a:t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56% favorable; 27% neutral; 17% negative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(12 pts </a:t>
            </a:r>
            <a:r>
              <a:rPr lang="en-US" u="sng" dirty="0">
                <a:solidFill>
                  <a:schemeClr val="tx2">
                    <a:lumMod val="75000"/>
                  </a:schemeClr>
                </a:solidFill>
              </a:rPr>
              <a:t>below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benchmark)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09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sz="2000" b="1" cap="all" dirty="0">
            <a:solidFill>
              <a:schemeClr val="bg1"/>
            </a:solidFill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A169E0434F94787FB7374D5B2AE6A" ma:contentTypeVersion="4" ma:contentTypeDescription="Create a new document." ma:contentTypeScope="" ma:versionID="3c9d2ddfa4ff920c97193c7cc8743a23">
  <xsd:schema xmlns:xsd="http://www.w3.org/2001/XMLSchema" xmlns:xs="http://www.w3.org/2001/XMLSchema" xmlns:p="http://schemas.microsoft.com/office/2006/metadata/properties" xmlns:ns2="2fecd69b-4492-4e4f-bb11-c0cee09cfdfe" xmlns:ns3="4fcf5563-cacc-4db1-b39e-70a178bcfd7c" targetNamespace="http://schemas.microsoft.com/office/2006/metadata/properties" ma:root="true" ma:fieldsID="0cf35c1351776de4df01c1169986c73e" ns2:_="" ns3:_="">
    <xsd:import namespace="2fecd69b-4492-4e4f-bb11-c0cee09cfdfe"/>
    <xsd:import namespace="4fcf5563-cacc-4db1-b39e-70a178bcfd7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ecd69b-4492-4e4f-bb11-c0cee09cfd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cf5563-cacc-4db1-b39e-70a178bcfd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EBDF37-76ED-42C1-88FF-0CB1C8E97A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ecd69b-4492-4e4f-bb11-c0cee09cfdfe"/>
    <ds:schemaRef ds:uri="4fcf5563-cacc-4db1-b39e-70a178bcf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AF866-CA39-4AAF-972D-ADDD2DDD2E32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fcf5563-cacc-4db1-b39e-70a178bcfd7c"/>
    <ds:schemaRef ds:uri="2fecd69b-4492-4e4f-bb11-c0cee09cfdf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6D7C3BE-8B92-4368-A387-9B71C976B2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299</Words>
  <Application>Microsoft Office PowerPoint</Application>
  <PresentationFormat>On-screen Show (4:3)</PresentationFormat>
  <Paragraphs>142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Engagement Survey Results </vt:lpstr>
      <vt:lpstr>Participation</vt:lpstr>
      <vt:lpstr>Defining “Engagement”</vt:lpstr>
      <vt:lpstr>How Engaged Are We?</vt:lpstr>
      <vt:lpstr>Engagement By Location and Department</vt:lpstr>
      <vt:lpstr>Key Results</vt:lpstr>
      <vt:lpstr>Relationships Between Ee’s and Managers</vt:lpstr>
      <vt:lpstr>Relationships Between Departments</vt:lpstr>
      <vt:lpstr>Relationship With The Company</vt:lpstr>
      <vt:lpstr>Relationships With Each Other &amp; Community</vt:lpstr>
      <vt:lpstr>Translating Data Into Action</vt:lpstr>
      <vt:lpstr>Employees and Managers</vt:lpstr>
      <vt:lpstr>Relationships Between Departments</vt:lpstr>
      <vt:lpstr>Relationships With The Company</vt:lpstr>
      <vt:lpstr>Relationships With Each Other &amp; Community</vt:lpstr>
      <vt:lpstr>Looking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Brisciana</dc:creator>
  <cp:lastModifiedBy>Michael Brisciana</cp:lastModifiedBy>
  <cp:revision>50</cp:revision>
  <dcterms:modified xsi:type="dcterms:W3CDTF">2018-09-20T03:13:37Z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0x0101002B6A169E0434F94787FB7374D5B2AE6A</vt:lpwstr>
  </property>
  <property fmtid="{D5CDD505-2E9C-101B-9397-08002B2CF9AE}" pid="3" name="Order">
    <vt:r8>306900</vt:r8>
  </property>
  <property fmtid="{D5CDD505-2E9C-101B-9397-08002B2CF9AE}" pid="4" name="_CopySource">
    <vt:lpwstr>https://signaturesystemsgroup.sharepoint.com/sites/SSGMarketing/Shared Documents/JS Maternity Leave Docs/PowerPoint Template Master 5.15.17.pptx</vt:lpwstr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ProgID">
    <vt:lpwstr/>
  </property>
  <property fmtid="{D5CDD505-2E9C-101B-9397-08002B2CF9AE}" pid="8" name="TemplateUrl">
    <vt:lpwstr/>
  </property>
</Properties>
</file>